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7" r:id="rId2"/>
    <p:sldId id="268" r:id="rId3"/>
    <p:sldId id="269" r:id="rId4"/>
    <p:sldId id="288" r:id="rId5"/>
    <p:sldId id="290" r:id="rId6"/>
    <p:sldId id="291" r:id="rId7"/>
    <p:sldId id="292" r:id="rId8"/>
    <p:sldId id="293" r:id="rId9"/>
    <p:sldId id="294" r:id="rId10"/>
    <p:sldId id="271" r:id="rId11"/>
    <p:sldId id="289" r:id="rId12"/>
    <p:sldId id="29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73" r:id="rId21"/>
    <p:sldId id="279" r:id="rId22"/>
    <p:sldId id="275" r:id="rId23"/>
    <p:sldId id="260" r:id="rId24"/>
    <p:sldId id="261" r:id="rId25"/>
    <p:sldId id="262" r:id="rId26"/>
    <p:sldId id="263" r:id="rId27"/>
    <p:sldId id="264" r:id="rId28"/>
    <p:sldId id="274" r:id="rId29"/>
    <p:sldId id="285" r:id="rId30"/>
    <p:sldId id="286" r:id="rId3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04855F-A859-45DE-A35E-1CF455580FA1}" type="datetimeFigureOut">
              <a:rPr lang="nl-NL"/>
              <a:pPr>
                <a:defRPr/>
              </a:pPr>
              <a:t>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6491DB-5D3D-4725-9065-C1CDB2E437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7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B6498-5060-4512-B8DE-089D5D7D2720}" type="slidenum">
              <a:rPr lang="nl-NL" altLang="nl-NL" smtClean="0"/>
              <a:pPr eaLnBrk="1" hangingPunct="1"/>
              <a:t>2</a:t>
            </a:fld>
            <a:endParaRPr lang="nl-NL" altLang="nl-NL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565F27-651E-483B-89FE-29966291F28D}" type="slidenum">
              <a:rPr lang="nl-NL" altLang="nl-NL" smtClean="0"/>
              <a:pPr eaLnBrk="1" hangingPunct="1"/>
              <a:t>19</a:t>
            </a:fld>
            <a:endParaRPr lang="nl-NL" altLang="nl-NL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8BADE3-1B70-4E23-9DBB-C12F5287BAE5}" type="slidenum">
              <a:rPr lang="nl-NL" altLang="nl-NL" smtClean="0"/>
              <a:pPr eaLnBrk="1" hangingPunct="1"/>
              <a:t>20</a:t>
            </a:fld>
            <a:endParaRPr lang="nl-NL" altLang="nl-NL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FF703E-68DB-41D9-9412-E0679824EE54}" type="slidenum">
              <a:rPr lang="nl-NL" altLang="nl-NL" smtClean="0"/>
              <a:pPr eaLnBrk="1" hangingPunct="1"/>
              <a:t>21</a:t>
            </a:fld>
            <a:endParaRPr lang="nl-NL" altLang="nl-NL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3B3554-28A3-4F36-AA24-76A5FD0E97C3}" type="slidenum">
              <a:rPr lang="nl-NL" altLang="nl-NL" smtClean="0"/>
              <a:pPr eaLnBrk="1" hangingPunct="1"/>
              <a:t>22</a:t>
            </a:fld>
            <a:endParaRPr lang="nl-NL" altLang="nl-NL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ADAA7-42AA-467A-8687-C01F0C6AD944}" type="slidenum">
              <a:rPr lang="nl-NL" altLang="nl-NL" smtClean="0"/>
              <a:pPr eaLnBrk="1" hangingPunct="1"/>
              <a:t>28</a:t>
            </a:fld>
            <a:endParaRPr lang="nl-NL" altLang="nl-NL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011D9E-2B7F-460E-944C-F72EE629C124}" type="slidenum">
              <a:rPr lang="nl-NL" altLang="nl-NL" smtClean="0"/>
              <a:pPr eaLnBrk="1" hangingPunct="1"/>
              <a:t>3</a:t>
            </a:fld>
            <a:endParaRPr lang="nl-NL" altLang="nl-NL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C28CBA-F4A7-4FDD-8DAC-16963F27119B}" type="slidenum">
              <a:rPr lang="nl-NL" altLang="nl-NL" smtClean="0"/>
              <a:pPr eaLnBrk="1" hangingPunct="1"/>
              <a:t>10</a:t>
            </a:fld>
            <a:endParaRPr lang="nl-NL" altLang="nl-NL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F1AAC0-8122-4583-8E16-1237C5373C9A}" type="slidenum">
              <a:rPr lang="nl-NL" altLang="nl-NL" smtClean="0"/>
              <a:pPr eaLnBrk="1" hangingPunct="1"/>
              <a:t>13</a:t>
            </a:fld>
            <a:endParaRPr lang="nl-NL" altLang="nl-NL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A1F098-641D-4F7E-9A45-84875721C79A}" type="slidenum">
              <a:rPr lang="nl-NL" altLang="nl-NL" smtClean="0"/>
              <a:pPr eaLnBrk="1" hangingPunct="1"/>
              <a:t>14</a:t>
            </a:fld>
            <a:endParaRPr lang="nl-NL" altLang="nl-NL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01079B-65FF-45FC-8039-DEB916825823}" type="slidenum">
              <a:rPr lang="nl-NL" altLang="nl-NL" smtClean="0"/>
              <a:pPr eaLnBrk="1" hangingPunct="1"/>
              <a:t>15</a:t>
            </a:fld>
            <a:endParaRPr lang="nl-NL" altLang="nl-NL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66084-3AC2-47F4-B4E3-7433E670A355}" type="slidenum">
              <a:rPr lang="nl-NL" altLang="nl-NL" smtClean="0"/>
              <a:pPr eaLnBrk="1" hangingPunct="1"/>
              <a:t>16</a:t>
            </a:fld>
            <a:endParaRPr lang="nl-NL" altLang="nl-NL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1E6851-25AD-41C7-905A-7A0999755B1C}" type="slidenum">
              <a:rPr lang="nl-NL" altLang="nl-NL" smtClean="0"/>
              <a:pPr eaLnBrk="1" hangingPunct="1"/>
              <a:t>17</a:t>
            </a:fld>
            <a:endParaRPr lang="nl-NL" altLang="nl-NL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FA5B6-0840-4808-8F5F-946547D73692}" type="slidenum">
              <a:rPr lang="nl-NL" altLang="nl-NL" smtClean="0"/>
              <a:pPr eaLnBrk="1" hangingPunct="1"/>
              <a:t>18</a:t>
            </a:fld>
            <a:endParaRPr lang="nl-NL" altLang="nl-NL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0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1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8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6-6-2016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4137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0EAD56-6C1F-47E6-B169-87E92DA80E7B}" type="datetimeFigureOut">
              <a:rPr lang="nl-NL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6-6-2016</a:t>
            </a:fld>
            <a:endParaRPr lang="nl-NL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289DC4-89EC-427E-BA91-A5F1E31F4805}" type="slidenum">
              <a:rPr lang="nl-NL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afleveringen/101766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alkompas.nl/gezondheid-en-ziekte/ziekten-en-aandoeningen/ranglijsten-van-ziekten-en-aandoening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RWZc6AtT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login?next=%252Fk%252F6d0c9e1b-bb42-434b-91ef-4190e56cdd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98033" cy="26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178050"/>
            <a:ext cx="7772400" cy="3563318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Geriatrische en psychogeriatrische zorgvragers: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“de oudere zorgvrager”</a:t>
            </a:r>
            <a:endParaRPr lang="nl-NL" sz="4400" b="1" dirty="0">
              <a:solidFill>
                <a:schemeClr val="bg1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98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Begrippen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Vergrijzing/ dubbele vergrijzing</a:t>
            </a:r>
          </a:p>
          <a:p>
            <a:pPr eaLnBrk="1" hangingPunct="1"/>
            <a:r>
              <a:rPr lang="nl-NL" altLang="nl-NL" smtClean="0"/>
              <a:t>Gerontologie</a:t>
            </a:r>
          </a:p>
          <a:p>
            <a:pPr eaLnBrk="1" hangingPunct="1"/>
            <a:r>
              <a:rPr lang="nl-NL" altLang="nl-NL" smtClean="0"/>
              <a:t>Geriatrie</a:t>
            </a:r>
          </a:p>
          <a:p>
            <a:pPr eaLnBrk="1" hangingPunct="1"/>
            <a:r>
              <a:rPr lang="nl-NL" altLang="nl-NL" smtClean="0"/>
              <a:t>Psycho-geriatrie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Vergrijzing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Groei ouderen in NL </a:t>
            </a:r>
          </a:p>
          <a:p>
            <a:pPr lvl="1"/>
            <a:r>
              <a:rPr lang="nl-NL" dirty="0" smtClean="0"/>
              <a:t>Na de oorlog: 700 000 ouderen = 7,3% bevolking</a:t>
            </a:r>
          </a:p>
          <a:p>
            <a:pPr lvl="1"/>
            <a:r>
              <a:rPr lang="nl-NL" dirty="0" smtClean="0"/>
              <a:t>2007: 2,4 miljoen ouderen = 14% bevolking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Dubbele vergrijzing: komen meer ouderen bij en de ouderen worden ouder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1176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Gerontologie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Tak van de wetenschap die zich bezighoudt met verouderingsprocessen van de mens.</a:t>
            </a:r>
          </a:p>
          <a:p>
            <a:r>
              <a:rPr lang="nl-NL" b="1" dirty="0" smtClean="0"/>
              <a:t>Biologische</a:t>
            </a:r>
            <a:r>
              <a:rPr lang="nl-NL" dirty="0" smtClean="0"/>
              <a:t> </a:t>
            </a:r>
            <a:r>
              <a:rPr lang="nl-NL" b="1" dirty="0" smtClean="0"/>
              <a:t>gerontologie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fysiologische, lichamelijke veroudering</a:t>
            </a:r>
          </a:p>
          <a:p>
            <a:r>
              <a:rPr lang="nl-NL" b="1" dirty="0" smtClean="0">
                <a:sym typeface="Wingdings" pitchFamily="2" charset="2"/>
              </a:rPr>
              <a:t>Sociale gerontologie </a:t>
            </a:r>
            <a:r>
              <a:rPr lang="nl-NL" dirty="0" smtClean="0">
                <a:sym typeface="Wingdings" pitchFamily="2" charset="2"/>
              </a:rPr>
              <a:t> sociale veranderingen samenhangend met de ouderdom</a:t>
            </a:r>
          </a:p>
          <a:p>
            <a:r>
              <a:rPr lang="nl-NL" b="1" dirty="0" err="1" smtClean="0">
                <a:sym typeface="Wingdings" pitchFamily="2" charset="2"/>
              </a:rPr>
              <a:t>Geronto</a:t>
            </a:r>
            <a:r>
              <a:rPr lang="nl-NL" b="1" dirty="0" smtClean="0">
                <a:sym typeface="Wingdings" pitchFamily="2" charset="2"/>
              </a:rPr>
              <a:t>-psychologie</a:t>
            </a:r>
            <a:r>
              <a:rPr lang="nl-NL" dirty="0" smtClean="0">
                <a:sym typeface="Wingdings" pitchFamily="2" charset="2"/>
              </a:rPr>
              <a:t>  psychische aspecten </a:t>
            </a:r>
            <a:r>
              <a:rPr lang="nl-NL" dirty="0" smtClean="0">
                <a:sym typeface="Wingdings" pitchFamily="2" charset="2"/>
              </a:rPr>
              <a:t>ouderdom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Opdracht: schrijf op elk van deze terreinen 3 normale verouderingsprocessen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839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Lichamelijke ouderdomsverschijnselen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713288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nl-NL" sz="2400" dirty="0" smtClean="0"/>
              <a:t>Rimpels / drogere huid / ouderdomsvlekjes / grijze haren / haaruitval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nl-NL" sz="2400" dirty="0" smtClean="0"/>
              <a:t>Zintuiglijke functies nemen af, </a:t>
            </a:r>
            <a:r>
              <a:rPr lang="nl-NL" sz="2400" dirty="0" err="1" smtClean="0"/>
              <a:t>bijv</a:t>
            </a:r>
            <a:r>
              <a:rPr lang="nl-NL" sz="2400" dirty="0" smtClean="0"/>
              <a:t>: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Presbyopie: Ouderdomsverziendheid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Ouderdomsslechthorendheid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Verlies reuk- en smaakvermogen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nl-NL" sz="2400" dirty="0" smtClean="0"/>
              <a:t>Motorisch, </a:t>
            </a:r>
            <a:r>
              <a:rPr lang="nl-NL" sz="2400" dirty="0" err="1" smtClean="0"/>
              <a:t>bijv</a:t>
            </a:r>
            <a:r>
              <a:rPr lang="nl-NL" sz="2400" dirty="0" smtClean="0"/>
              <a:t>: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Minder beweeglijke gewrichten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Minder spierkracht</a:t>
            </a:r>
          </a:p>
          <a:p>
            <a:pPr marL="742950" lvl="2" indent="-342900" eaLnBrk="1" hangingPunct="1">
              <a:defRPr/>
            </a:pPr>
            <a:r>
              <a:rPr lang="nl-NL" sz="2000" dirty="0" smtClean="0"/>
              <a:t>Tragere reacties</a:t>
            </a:r>
          </a:p>
          <a:p>
            <a:pPr marL="342900" lvl="2" indent="-342900" eaLnBrk="1" hangingPunct="1">
              <a:defRPr/>
            </a:pPr>
            <a:r>
              <a:rPr lang="nl-NL" dirty="0" smtClean="0"/>
              <a:t>Pompkracht van het hart wordt minder, m.n. bij inspanning</a:t>
            </a:r>
          </a:p>
          <a:p>
            <a:pPr marL="342900" lvl="2" indent="-342900" eaLnBrk="1" hangingPunct="1">
              <a:defRPr/>
            </a:pPr>
            <a:r>
              <a:rPr lang="nl-NL" dirty="0" smtClean="0"/>
              <a:t>Spijsvertering wordt trager, nierfunctie neemt af e.v.a.</a:t>
            </a:r>
          </a:p>
          <a:p>
            <a:pPr eaLnBrk="1" hangingPunct="1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Huid</a:t>
            </a:r>
          </a:p>
        </p:txBody>
      </p:sp>
      <p:pic>
        <p:nvPicPr>
          <p:cNvPr id="10243" name="Picture 6" descr="Droo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22513"/>
            <a:ext cx="3311525" cy="2146300"/>
          </a:xfrm>
        </p:spPr>
      </p:pic>
      <p:pic>
        <p:nvPicPr>
          <p:cNvPr id="10244" name="Picture 7" descr="Rimp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31311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Capill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29733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Zintuigen</a:t>
            </a:r>
          </a:p>
        </p:txBody>
      </p:sp>
      <p:pic>
        <p:nvPicPr>
          <p:cNvPr id="11268" name="Picture 8" descr="Staa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76475"/>
            <a:ext cx="4103688" cy="267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 descr="attributen-gehoorappara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76475"/>
            <a:ext cx="18637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Ectr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02113"/>
            <a:ext cx="352901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Psychische ouderdomsverschijnselen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Bemoeilijkte aanpassing aan verandering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Geringere stressbestendigheid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Verminderd inprentingsvermogen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Reacties trager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Veranderd slaappatroon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Verminderde motivatie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Balans opmaken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Milder worden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Oorzaak psychisch minder functioneren: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Kan liggen op lichamelijk terrein (b.v. degeneratieve processen, door ontsteking of uitdroging) NB: delier</a:t>
            </a:r>
          </a:p>
          <a:p>
            <a:pPr eaLnBrk="1" hangingPunct="1"/>
            <a:r>
              <a:rPr lang="nl-NL" altLang="nl-NL" sz="2800" smtClean="0"/>
              <a:t>Kan liggen op sociaal terrein (b.v. relaties verloren) NB: depressie</a:t>
            </a:r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 smtClean="0"/>
              <a:t>Sociale ouderdomsverschijnselen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Andere positie, maatschappelijke positie</a:t>
            </a:r>
          </a:p>
          <a:p>
            <a:pPr eaLnBrk="1" hangingPunct="1"/>
            <a:r>
              <a:rPr lang="nl-NL" altLang="nl-NL" sz="2800" smtClean="0"/>
              <a:t>Andere rollen, “werkrol” verliezen</a:t>
            </a:r>
          </a:p>
          <a:p>
            <a:pPr eaLnBrk="1" hangingPunct="1"/>
            <a:r>
              <a:rPr lang="nl-NL" altLang="nl-NL" sz="2800" smtClean="0"/>
              <a:t>Minder contacten, relaties</a:t>
            </a:r>
          </a:p>
          <a:p>
            <a:pPr eaLnBrk="1" hangingPunct="1"/>
            <a:r>
              <a:rPr lang="nl-NL" altLang="nl-NL" sz="2800" smtClean="0"/>
              <a:t>Lichamelijk minder mobiel</a:t>
            </a:r>
          </a:p>
          <a:p>
            <a:pPr eaLnBrk="1" hangingPunct="1"/>
            <a:r>
              <a:rPr lang="nl-NL" altLang="nl-NL" sz="2800" smtClean="0"/>
              <a:t>Opgegroeid met andere normen en waarden</a:t>
            </a:r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Door het optreden van “normale” ouderdomsverschijnselen wordt het onderkennen van klachten en symptomen moeilijker</a:t>
            </a:r>
          </a:p>
          <a:p>
            <a:pPr eaLnBrk="1" hangingPunct="1"/>
            <a:r>
              <a:rPr lang="nl-NL" altLang="nl-NL" sz="2800" smtClean="0"/>
              <a:t>Invloed van veroudering op herstel (trager herstel, grotere kans op complicaties, infecties, vochtbalans sneller verstoord, eerder kans op verwardheid)</a:t>
            </a:r>
          </a:p>
          <a:p>
            <a:pPr eaLnBrk="1" hangingPunct="1"/>
            <a:r>
              <a:rPr lang="nl-NL" altLang="nl-NL" sz="2800" smtClean="0"/>
              <a:t>Gonzo: ontwikkelingen thuiszorg</a:t>
            </a:r>
          </a:p>
          <a:p>
            <a:pPr lvl="1" eaLnBrk="1" hangingPunct="1"/>
            <a:r>
              <a:rPr lang="nl-NL" altLang="nl-NL" sz="2400" smtClean="0">
                <a:hlinkClick r:id="rId3"/>
              </a:rPr>
              <a:t>http://www.uitzendinggemist.nl/afleveringen/1017667</a:t>
            </a:r>
            <a:endParaRPr lang="nl-NL" altLang="nl-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is oud?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Vroeger was iemand van 50 jaar al oud</a:t>
            </a:r>
          </a:p>
          <a:p>
            <a:pPr eaLnBrk="1" hangingPunct="1"/>
            <a:r>
              <a:rPr lang="nl-NL" altLang="nl-NL" smtClean="0"/>
              <a:t>Door toegenomen welvaart is de gemiddelde levensverwachting opgelopen</a:t>
            </a:r>
          </a:p>
          <a:p>
            <a:pPr eaLnBrk="1" hangingPunct="1"/>
            <a:r>
              <a:rPr lang="nl-NL" altLang="nl-NL" smtClean="0"/>
              <a:t>Vier generaties:</a:t>
            </a:r>
          </a:p>
          <a:p>
            <a:pPr lvl="1" eaLnBrk="1" hangingPunct="1"/>
            <a:r>
              <a:rPr lang="nl-NL" altLang="nl-NL" smtClean="0"/>
              <a:t>Jeugd (0-18)</a:t>
            </a:r>
          </a:p>
          <a:p>
            <a:pPr lvl="1" eaLnBrk="1" hangingPunct="1"/>
            <a:r>
              <a:rPr lang="nl-NL" altLang="nl-NL" smtClean="0"/>
              <a:t>Volwassenen (19-57)</a:t>
            </a:r>
          </a:p>
          <a:p>
            <a:pPr lvl="1" eaLnBrk="1" hangingPunct="1"/>
            <a:r>
              <a:rPr lang="nl-NL" altLang="nl-NL" smtClean="0"/>
              <a:t>Senioren (58-82)</a:t>
            </a:r>
          </a:p>
          <a:p>
            <a:pPr lvl="1" eaLnBrk="1" hangingPunct="1"/>
            <a:r>
              <a:rPr lang="nl-NL" altLang="nl-NL" smtClean="0"/>
              <a:t>Hoog bejaard (83+)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Geriatrie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De wetenschap betreffende het ontstaan, de behandeling en de preventie van </a:t>
            </a:r>
            <a:r>
              <a:rPr lang="nl-NL" altLang="nl-NL" u="sng" dirty="0" smtClean="0">
                <a:hlinkClick r:id="rId3"/>
              </a:rPr>
              <a:t>ziekten</a:t>
            </a:r>
            <a:r>
              <a:rPr lang="nl-NL" altLang="nl-NL" dirty="0" smtClean="0"/>
              <a:t> van bejaarden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Opdracht: zoek op welke aandoeningen het meest bij senioren / bejaarden voorkomen.</a:t>
            </a: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Veel voorkomende ouderdomsziektes: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Diabetes</a:t>
            </a:r>
            <a:r>
              <a:rPr lang="nl-NL" sz="2800" dirty="0" smtClean="0"/>
              <a:t>: suikerziekte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Trombose</a:t>
            </a:r>
            <a:r>
              <a:rPr lang="nl-NL" sz="2800" dirty="0" smtClean="0"/>
              <a:t>: bloedstolsels in de bloedbaan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Hypertensie</a:t>
            </a:r>
            <a:r>
              <a:rPr lang="nl-NL" sz="2800" dirty="0" smtClean="0"/>
              <a:t>: te hoge bloeddruk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Osteoporose</a:t>
            </a:r>
            <a:r>
              <a:rPr lang="nl-NL" sz="2800" dirty="0" smtClean="0"/>
              <a:t>: botontkalking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Atrofie van organen</a:t>
            </a:r>
            <a:r>
              <a:rPr lang="nl-NL" sz="2800" dirty="0" smtClean="0"/>
              <a:t>: verschrompeling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Oogziektes als staar, glaucoom, loslating van het netvlies, lekkage </a:t>
            </a:r>
            <a:r>
              <a:rPr lang="nl-NL" sz="2800" i="1" dirty="0" err="1" smtClean="0"/>
              <a:t>choroidea</a:t>
            </a:r>
            <a:r>
              <a:rPr lang="nl-NL" sz="2800" i="1" dirty="0" smtClean="0"/>
              <a:t> (vaatvlies)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Afwijkingen m.b.t. gehoor, bijv. </a:t>
            </a:r>
            <a:r>
              <a:rPr lang="nl-NL" sz="2800" i="1" dirty="0" err="1" smtClean="0"/>
              <a:t>Presbyacusis</a:t>
            </a:r>
            <a:r>
              <a:rPr lang="nl-NL" sz="2800" i="1" dirty="0" smtClean="0"/>
              <a:t>, otosclerose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i="1" dirty="0" smtClean="0"/>
              <a:t>CVA, hersenbloeding, herseninfarct</a:t>
            </a:r>
            <a:endParaRPr lang="nl-NL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sz="2800" dirty="0" smtClean="0"/>
              <a:t>M.a.w.: m.n. degeneratieve aandoeningen!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 smtClean="0"/>
              <a:t>Kenmerken geriatrische zorgvrager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dirty="0" smtClean="0"/>
              <a:t>Leeftijd: (hoog)bejaard</a:t>
            </a:r>
          </a:p>
          <a:p>
            <a:pPr eaLnBrk="1" hangingPunct="1"/>
            <a:r>
              <a:rPr lang="nl-NL" altLang="nl-NL" sz="2800" dirty="0" smtClean="0"/>
              <a:t>Chronische, degeneratieve, progressieve aandoeningen</a:t>
            </a:r>
          </a:p>
          <a:p>
            <a:pPr eaLnBrk="1" hangingPunct="1"/>
            <a:r>
              <a:rPr lang="nl-NL" altLang="nl-NL" sz="2800" dirty="0" smtClean="0"/>
              <a:t>Multiple pathologie (meerdere ziekmakende aandoeningen)</a:t>
            </a:r>
          </a:p>
          <a:p>
            <a:pPr eaLnBrk="1" hangingPunct="1"/>
            <a:r>
              <a:rPr lang="nl-NL" altLang="nl-NL" sz="2800" dirty="0" smtClean="0"/>
              <a:t>Storingen of tekortkomingen in de ADL</a:t>
            </a:r>
          </a:p>
          <a:p>
            <a:pPr eaLnBrk="1" hangingPunct="1"/>
            <a:r>
              <a:rPr lang="nl-NL" altLang="nl-NL" sz="2800" dirty="0" smtClean="0"/>
              <a:t>Neiging tot blijvende hulpbehoevendheid</a:t>
            </a:r>
          </a:p>
          <a:p>
            <a:pPr eaLnBrk="1" hangingPunct="1"/>
            <a:r>
              <a:rPr lang="nl-NL" altLang="nl-NL" sz="2800" dirty="0" smtClean="0">
                <a:hlinkClick r:id="rId3"/>
              </a:rPr>
              <a:t>Labiel</a:t>
            </a:r>
            <a:r>
              <a:rPr lang="nl-NL" altLang="nl-NL" sz="2800" dirty="0" smtClean="0"/>
              <a:t> lichamelijk, geestelijk en sociaal evenwicht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art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6595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Art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13113"/>
            <a:ext cx="3708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lijtage-artrose-radi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588"/>
            <a:ext cx="74898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Osteoporos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1482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osteovolu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2349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osteoporo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27475"/>
            <a:ext cx="56880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osteoporose_broze-botten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68533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arteri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644900"/>
            <a:ext cx="26781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arterioscle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7879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62309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atherosclerosi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3480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smtClean="0"/>
              <a:t>Psycho-geriatrie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Wetenschap die zich bezig houdt met alle psychische stoornissen die op oudere leeftijd kunnen optreden (afwijkingen in gedrag en beleving) </a:t>
            </a:r>
          </a:p>
          <a:p>
            <a:pPr eaLnBrk="1" hangingPunct="1"/>
            <a:r>
              <a:rPr lang="nl-NL" altLang="nl-NL" smtClean="0"/>
              <a:t>Onderdeel van de psychiatrie</a:t>
            </a:r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 smtClean="0"/>
              <a:t>Aandoeningen psychogeriatrie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Dementie</a:t>
            </a:r>
          </a:p>
          <a:p>
            <a:pPr eaLnBrk="1" hangingPunct="1"/>
            <a:r>
              <a:rPr lang="nl-NL" altLang="nl-NL" sz="2800" smtClean="0"/>
              <a:t>Depressie</a:t>
            </a:r>
          </a:p>
          <a:p>
            <a:pPr eaLnBrk="1" hangingPunct="1"/>
            <a:r>
              <a:rPr lang="nl-NL" altLang="nl-NL" sz="2800" smtClean="0"/>
              <a:t>Delier</a:t>
            </a:r>
          </a:p>
          <a:p>
            <a:pPr eaLnBrk="1" hangingPunct="1"/>
            <a:r>
              <a:rPr lang="nl-NL" altLang="nl-NL" sz="2800" smtClean="0"/>
              <a:t>Overige psychiatrische aandoeningen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100 jaar oud</a:t>
            </a:r>
          </a:p>
        </p:txBody>
      </p:sp>
      <p:pic>
        <p:nvPicPr>
          <p:cNvPr id="86022" name="Picture 6" descr="100ja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268446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100ja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2906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hlinkClick r:id="rId2"/>
              </a:rPr>
              <a:t>Kahoot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96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Ouderen/senioren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‘Bejaard’: 65 jaar of ouder</a:t>
            </a:r>
          </a:p>
          <a:p>
            <a:r>
              <a:rPr lang="nl-NL" dirty="0" smtClean="0"/>
              <a:t>Hoogbejaard: 80 jaar of ouder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93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Aantal ouderen in verpleeg- en verzorgingshuizen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2006: 117.000 personen van 65 jaar of ouder = 5% Nederlandse bevolking ouder dan 65 jr.</a:t>
            </a:r>
          </a:p>
          <a:p>
            <a:r>
              <a:rPr lang="nl-NL" dirty="0" smtClean="0"/>
              <a:t>95 % woont thuis met of zonder professionele hulp.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02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Verouderingsprocessen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Van lang leven wordt je ‘oud’</a:t>
            </a:r>
          </a:p>
          <a:p>
            <a:r>
              <a:rPr lang="nl-NL" dirty="0" smtClean="0"/>
              <a:t>Snelheid van veroudering verschilt per orgaan</a:t>
            </a:r>
          </a:p>
          <a:p>
            <a:r>
              <a:rPr lang="nl-NL" dirty="0" smtClean="0"/>
              <a:t>Reserves nemen af </a:t>
            </a:r>
            <a:r>
              <a:rPr lang="nl-NL" dirty="0" smtClean="0">
                <a:sym typeface="Wingdings" pitchFamily="2" charset="2"/>
              </a:rPr>
              <a:t> kwetsbaarheid lichaam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1088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064571" cy="19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5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76" y="1935163"/>
            <a:ext cx="776464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4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Verouderingsprocessen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Start met 30 jaar</a:t>
            </a:r>
          </a:p>
          <a:p>
            <a:r>
              <a:rPr lang="nl-NL" dirty="0" smtClean="0"/>
              <a:t>Tussen de 40 en 50 jaar in versneld tempo</a:t>
            </a:r>
          </a:p>
          <a:p>
            <a:r>
              <a:rPr lang="nl-NL" dirty="0" smtClean="0"/>
              <a:t>Rond 65 jaar veroudering zichtbaar</a:t>
            </a:r>
          </a:p>
          <a:p>
            <a:r>
              <a:rPr lang="nl-NL" dirty="0" smtClean="0"/>
              <a:t>75 jaar: 19% last van lichamelijke gebreken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4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1592"/>
            <a:ext cx="4138883" cy="644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0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613</Words>
  <Application>Microsoft Office PowerPoint</Application>
  <PresentationFormat>Diavoorstelling (4:3)</PresentationFormat>
  <Paragraphs>129</Paragraphs>
  <Slides>30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Stroom</vt:lpstr>
      <vt:lpstr>Geriatrische en psychogeriatrische zorgvragers: “de oudere zorgvrager”</vt:lpstr>
      <vt:lpstr>Wat is oud?</vt:lpstr>
      <vt:lpstr>100 jaar oud</vt:lpstr>
      <vt:lpstr>Ouderen/senioren</vt:lpstr>
      <vt:lpstr>Aantal ouderen in verpleeg- en verzorgingshuizen</vt:lpstr>
      <vt:lpstr>Verouderingsprocessen</vt:lpstr>
      <vt:lpstr>PowerPoint-presentatie</vt:lpstr>
      <vt:lpstr>Verouderingsprocessen</vt:lpstr>
      <vt:lpstr>PowerPoint-presentatie</vt:lpstr>
      <vt:lpstr>Begrippen</vt:lpstr>
      <vt:lpstr>Vergrijzing </vt:lpstr>
      <vt:lpstr>Gerontologie</vt:lpstr>
      <vt:lpstr>Lichamelijke ouderdomsverschijnselen</vt:lpstr>
      <vt:lpstr>Huid</vt:lpstr>
      <vt:lpstr>Zintuigen</vt:lpstr>
      <vt:lpstr>Psychische ouderdomsverschijnselen</vt:lpstr>
      <vt:lpstr>Oorzaak psychisch minder functioneren:</vt:lpstr>
      <vt:lpstr>Sociale ouderdomsverschijnselen</vt:lpstr>
      <vt:lpstr>PowerPoint-presentatie</vt:lpstr>
      <vt:lpstr>Geriatrie</vt:lpstr>
      <vt:lpstr>Veel voorkomende ouderdomsziektes:</vt:lpstr>
      <vt:lpstr>Kenmerken geriatrische zorgvrager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Psycho-geriatrie</vt:lpstr>
      <vt:lpstr>Aandoeningen psychogeriatrie</vt:lpstr>
      <vt:lpstr>PowerPoint-presentatie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Geriatrie</dc:title>
  <dc:creator>g.drenth</dc:creator>
  <cp:lastModifiedBy>Drenth,G.</cp:lastModifiedBy>
  <cp:revision>18</cp:revision>
  <dcterms:created xsi:type="dcterms:W3CDTF">2010-06-29T06:57:49Z</dcterms:created>
  <dcterms:modified xsi:type="dcterms:W3CDTF">2016-06-06T08:19:13Z</dcterms:modified>
</cp:coreProperties>
</file>